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57" r:id="rId4"/>
    <p:sldId id="259" r:id="rId5"/>
    <p:sldId id="258" r:id="rId6"/>
    <p:sldId id="260" r:id="rId7"/>
    <p:sldId id="261" r:id="rId8"/>
    <p:sldId id="267" r:id="rId9"/>
    <p:sldId id="268" r:id="rId10"/>
    <p:sldId id="269" r:id="rId11"/>
  </p:sldIdLst>
  <p:sldSz cx="14630400" cy="8229600"/>
  <p:notesSz cx="8229600" cy="14630400"/>
  <p:embeddedFontLst>
    <p:embeddedFont>
      <p:font typeface="Roboto Condense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384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0396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45C0203-5006-7B75-B6DD-3FD284E3B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1B0C460-D876-1A52-9B60-7DA3AFBD46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1D7F47E-8C53-8717-A3B3-A54B7E6FB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9244101-A7BC-210E-FA1B-2A56C7FBE1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20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3E89C33-9DEC-92EF-71B9-6F3B6FE06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C0FEC7A-DE4F-F509-B3B9-0A5BED1683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7B9843E-38D7-54B0-7EEA-437C1D567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317E534-2634-5200-106D-0E50EADE6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33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E80AD52-A756-6C91-9306-820653259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3142C094-1366-20F8-B73E-2551938F4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0ED08C07-7B5C-E1F4-7713-DBBF3BA89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1CD4760-551F-FEE8-2BB2-716CFA82A1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40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7BE4CD4-AC61-7FEE-EC54-479989291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27F34245-90A9-E752-77D0-1FC3772D2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CA097EE-6AEF-9867-4D2A-43D247469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7E4B3A-3E85-B569-196A-6B65249669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67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0" y="1016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952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000" b="1" dirty="0">
                <a:latin typeface="Hubot Sans Bold"/>
              </a:rPr>
              <a:t>AIVORA: </a:t>
            </a:r>
            <a:r>
              <a:rPr lang="en-IN" sz="4000" b="1" dirty="0">
                <a:latin typeface="Hubot Sans Bold"/>
              </a:rPr>
              <a:t>An AI-Powered SaaS Platform</a:t>
            </a:r>
            <a:endParaRPr lang="en-IN" sz="4000" dirty="0">
              <a:latin typeface="Hubot Sans Bold"/>
            </a:endParaRPr>
          </a:p>
          <a:p>
            <a:endParaRPr lang="en-IN" sz="4000" b="1" dirty="0"/>
          </a:p>
        </p:txBody>
      </p:sp>
      <p:sp>
        <p:nvSpPr>
          <p:cNvPr id="4" name="Text 1"/>
          <p:cNvSpPr/>
          <p:nvPr/>
        </p:nvSpPr>
        <p:spPr>
          <a:xfrm>
            <a:off x="793790" y="440733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Simplifying Content Creation with Intelligent Automation</a:t>
            </a:r>
            <a:endParaRPr lang="en-IN" sz="24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487DDFD-20CB-B455-6F9C-A88B499E5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
            <a:extLst>
              <a:ext uri="{FF2B5EF4-FFF2-40B4-BE49-F238E27FC236}">
                <a16:creationId xmlns:a16="http://schemas.microsoft.com/office/drawing/2014/main" xmlns="" id="{5E69D007-3CB8-5D8C-3F2F-6D1A3A6B19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xmlns="" id="{BE02C85B-E1AF-13E3-A462-CC41E5BEDB10}"/>
              </a:ext>
            </a:extLst>
          </p:cNvPr>
          <p:cNvSpPr/>
          <p:nvPr/>
        </p:nvSpPr>
        <p:spPr>
          <a:xfrm>
            <a:off x="580430" y="3154937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9600" b="1" dirty="0">
                <a:latin typeface="Hubot Sans Bold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00462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DE995AE-F1CB-24CA-C2D9-EA9E16576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xmlns="" id="{A79F2F66-C9BD-7B58-D060-3D4FAE4CABD9}"/>
              </a:ext>
            </a:extLst>
          </p:cNvPr>
          <p:cNvSpPr/>
          <p:nvPr/>
        </p:nvSpPr>
        <p:spPr>
          <a:xfrm>
            <a:off x="1489115" y="1280399"/>
            <a:ext cx="7556421" cy="2631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3600" b="1" dirty="0">
                <a:latin typeface="Hubot Sans Bold"/>
              </a:rPr>
              <a:t>TEAM MEMBERS</a:t>
            </a:r>
          </a:p>
          <a:p>
            <a:pPr>
              <a:lnSpc>
                <a:spcPct val="150000"/>
              </a:lnSpc>
            </a:pPr>
            <a:endParaRPr lang="en-US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Niladri Banik (11)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Manisha Bhuiya (10)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Subham Das (47)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Subham Giri (8)</a:t>
            </a:r>
            <a:endParaRPr lang="en-IN" sz="3600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080BA44-FA9B-4EE8-0101-651414393B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3999" y="0"/>
            <a:ext cx="548640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03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5384"/>
            <a:ext cx="727138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  <a:spcBef>
                <a:spcPts val="2400"/>
              </a:spcBef>
              <a:spcAft>
                <a:spcPts val="1200"/>
              </a:spcAft>
            </a:pPr>
            <a:r>
              <a:rPr lang="en-IN" sz="4000" b="1" dirty="0">
                <a:effectLst/>
                <a:latin typeface="Hubot Sans Bold"/>
              </a:rPr>
              <a:t>Introduction</a:t>
            </a:r>
          </a:p>
        </p:txBody>
      </p:sp>
      <p:sp>
        <p:nvSpPr>
          <p:cNvPr id="3" name="Text 1"/>
          <p:cNvSpPr/>
          <p:nvPr/>
        </p:nvSpPr>
        <p:spPr>
          <a:xfrm>
            <a:off x="793790" y="2261711"/>
            <a:ext cx="763202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 err="1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Aivora</a:t>
            </a:r>
            <a:r>
              <a:rPr lang="en-US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is a full-stack Software-as-a-Service (SaaS) application designed to democratize AI-powered content creation.</a:t>
            </a:r>
          </a:p>
        </p:txBody>
      </p:sp>
      <p:sp>
        <p:nvSpPr>
          <p:cNvPr id="4" name="Text 2"/>
          <p:cNvSpPr/>
          <p:nvPr/>
        </p:nvSpPr>
        <p:spPr>
          <a:xfrm>
            <a:off x="793790" y="3392924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Key Pain Points: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433150" y="4098370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Problem: Creators face fragmented tools, high costs, and steep learning curves.</a:t>
            </a: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Solution: An all-in-one platform that integrates multiple AI tools into a single, intuitive dashboard.</a:t>
            </a: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Vision: To provide Creativity-as-a-Service through a scalable, subscription-based cloud platform.</a:t>
            </a: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Target Users: Marketers, YouTubers, designers, students, businesses, and enthusiasts.</a:t>
            </a:r>
          </a:p>
        </p:txBody>
      </p:sp>
      <p:pic>
        <p:nvPicPr>
          <p:cNvPr id="11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17542" y="0"/>
            <a:ext cx="571285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240" y="534352"/>
            <a:ext cx="7267218" cy="60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Powerful AI Tools Suite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77240" y="1530310"/>
            <a:ext cx="1307592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Ivora's comprehensive toolkit transforms ideas into polished content across multiple formats and use cases.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059781"/>
            <a:ext cx="582930" cy="5829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03058" y="2223730"/>
            <a:ext cx="298192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Article Generation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603058" y="2643902"/>
            <a:ext cx="5590699" cy="1243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Create comprehensive, well-researched articles on any topic. Our AI understands context, maintains consistency, and adapts to your brand voice while producing SEO-optimized content that engages readers and drives results.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644" y="2059781"/>
            <a:ext cx="582930" cy="58293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62461" y="2223730"/>
            <a:ext cx="299751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Blog Title Creation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8262461" y="2643902"/>
            <a:ext cx="5590699" cy="1243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Generate compelling, click-worthy headlines that capture attention and improve engagement. Our AI analyzes trending topics and successful content patterns to suggest titles that resonate with your target audience.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" y="4276011"/>
            <a:ext cx="582930" cy="58293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03058" y="4439960"/>
            <a:ext cx="310943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AI Image Generation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1603058" y="4860131"/>
            <a:ext cx="5590699" cy="932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Transform text descriptions into stunning visuals using advanced models like Stable Diffusion. Create unique illustrations, marketing graphics, and concept art that perfectly match your creative vision.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6644" y="4276011"/>
            <a:ext cx="582930" cy="58293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262461" y="4439960"/>
            <a:ext cx="315015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Background Removal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8262461" y="4860131"/>
            <a:ext cx="5590699" cy="932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Instantly remove or replace backgrounds with precision AI technology. Perfect for product photography, professional headshots, and creative compositions without expensive photo editing software.</a:t>
            </a:r>
            <a:endParaRPr lang="en-US" sz="15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" y="6181368"/>
            <a:ext cx="582930" cy="58293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603058" y="6345317"/>
            <a:ext cx="242911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Object Removal</a:t>
            </a:r>
            <a:endParaRPr lang="en-US" sz="1900" dirty="0"/>
          </a:p>
        </p:txBody>
      </p:sp>
      <p:sp>
        <p:nvSpPr>
          <p:cNvPr id="18" name="Text 11"/>
          <p:cNvSpPr/>
          <p:nvPr/>
        </p:nvSpPr>
        <p:spPr>
          <a:xfrm>
            <a:off x="1603058" y="6765488"/>
            <a:ext cx="5590699" cy="932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Seamlessly eliminate unwanted elements from any image. Whether it's photobombers, power lines, or distracting objects, our AI intelligently fills the space for natural-looking results.</a:t>
            </a:r>
            <a:endParaRPr lang="en-US" sz="15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6644" y="6181368"/>
            <a:ext cx="582930" cy="58293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8262461" y="6345317"/>
            <a:ext cx="247923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Resume Analysis</a:t>
            </a:r>
            <a:endParaRPr lang="en-US" sz="1900" dirty="0"/>
          </a:p>
        </p:txBody>
      </p:sp>
      <p:sp>
        <p:nvSpPr>
          <p:cNvPr id="21" name="Text 13"/>
          <p:cNvSpPr/>
          <p:nvPr/>
        </p:nvSpPr>
        <p:spPr>
          <a:xfrm>
            <a:off x="8262461" y="6765488"/>
            <a:ext cx="5590699" cy="932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Comprehensive resume evaluation providing detailed feedback on content, structure, and optimization. Help candidates improve their applications and help recruiters quickly identify top talent.</a:t>
            </a:r>
            <a:endParaRPr lang="en-US" sz="15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DDCACD8F-4D48-D3A9-342A-F318ED195D1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" y="7814666"/>
            <a:ext cx="14630400" cy="4149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8024" y="347067"/>
            <a:ext cx="598789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APIs &amp; Technologies Used</a:t>
            </a:r>
          </a:p>
        </p:txBody>
      </p:sp>
      <p:sp>
        <p:nvSpPr>
          <p:cNvPr id="5" name="Shape 2"/>
          <p:cNvSpPr/>
          <p:nvPr/>
        </p:nvSpPr>
        <p:spPr>
          <a:xfrm>
            <a:off x="378024" y="1307782"/>
            <a:ext cx="3679031" cy="1778556"/>
          </a:xfrm>
          <a:prstGeom prst="roundRect">
            <a:avLst>
              <a:gd name="adj" fmla="val 1674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506373" y="1439644"/>
            <a:ext cx="306490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Frontend:</a:t>
            </a:r>
          </a:p>
        </p:txBody>
      </p:sp>
      <p:sp>
        <p:nvSpPr>
          <p:cNvPr id="7" name="Text 4"/>
          <p:cNvSpPr/>
          <p:nvPr/>
        </p:nvSpPr>
        <p:spPr>
          <a:xfrm>
            <a:off x="506373" y="1802844"/>
            <a:ext cx="32823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React.js (with Vite)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Tailwind CSS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Axios, React Router DOM</a:t>
            </a:r>
          </a:p>
        </p:txBody>
      </p:sp>
      <p:sp>
        <p:nvSpPr>
          <p:cNvPr id="8" name="Shape 5"/>
          <p:cNvSpPr/>
          <p:nvPr/>
        </p:nvSpPr>
        <p:spPr>
          <a:xfrm>
            <a:off x="5049203" y="1231106"/>
            <a:ext cx="3679031" cy="1778556"/>
          </a:xfrm>
          <a:prstGeom prst="roundRect">
            <a:avLst>
              <a:gd name="adj" fmla="val 1674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5240774" y="1392376"/>
            <a:ext cx="318873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Backend:</a:t>
            </a:r>
          </a:p>
        </p:txBody>
      </p:sp>
      <p:sp>
        <p:nvSpPr>
          <p:cNvPr id="10" name="Text 7"/>
          <p:cNvSpPr/>
          <p:nvPr/>
        </p:nvSpPr>
        <p:spPr>
          <a:xfrm>
            <a:off x="5240774" y="1821596"/>
            <a:ext cx="32823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Node.js &amp; Express.js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Database: MongoDB / PostgreSQL (Neon)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Authentication: Clerk Auth</a:t>
            </a:r>
          </a:p>
        </p:txBody>
      </p:sp>
      <p:sp>
        <p:nvSpPr>
          <p:cNvPr id="11" name="Shape 8"/>
          <p:cNvSpPr/>
          <p:nvPr/>
        </p:nvSpPr>
        <p:spPr>
          <a:xfrm>
            <a:off x="378025" y="5883175"/>
            <a:ext cx="8350209" cy="1926075"/>
          </a:xfrm>
          <a:prstGeom prst="roundRect">
            <a:avLst>
              <a:gd name="adj" fmla="val 2604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595254" y="5990511"/>
            <a:ext cx="268795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AI APIs:</a:t>
            </a:r>
          </a:p>
        </p:txBody>
      </p:sp>
      <p:sp>
        <p:nvSpPr>
          <p:cNvPr id="13" name="Text 10"/>
          <p:cNvSpPr/>
          <p:nvPr/>
        </p:nvSpPr>
        <p:spPr>
          <a:xfrm>
            <a:off x="595254" y="6408004"/>
            <a:ext cx="71597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Image Generation: Stable Diffusion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Text/Title Generation: NLP/LLM API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Image Editing: Background &amp; Object Removal APIs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Analysis: Resume Analyzer API</a:t>
            </a:r>
          </a:p>
        </p:txBody>
      </p:sp>
      <p:sp>
        <p:nvSpPr>
          <p:cNvPr id="14" name="Shape 2">
            <a:extLst>
              <a:ext uri="{FF2B5EF4-FFF2-40B4-BE49-F238E27FC236}">
                <a16:creationId xmlns:a16="http://schemas.microsoft.com/office/drawing/2014/main" xmlns="" id="{AD00689C-5E99-DE28-04B2-5B0EB027203E}"/>
              </a:ext>
            </a:extLst>
          </p:cNvPr>
          <p:cNvSpPr/>
          <p:nvPr/>
        </p:nvSpPr>
        <p:spPr>
          <a:xfrm>
            <a:off x="3237814" y="3567885"/>
            <a:ext cx="2772788" cy="1700269"/>
          </a:xfrm>
          <a:prstGeom prst="roundRect">
            <a:avLst>
              <a:gd name="adj" fmla="val 1674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5" name="Text 3">
            <a:extLst>
              <a:ext uri="{FF2B5EF4-FFF2-40B4-BE49-F238E27FC236}">
                <a16:creationId xmlns:a16="http://schemas.microsoft.com/office/drawing/2014/main" xmlns="" id="{8CC0A799-28C3-FA68-2B02-4500ED34C451}"/>
              </a:ext>
            </a:extLst>
          </p:cNvPr>
          <p:cNvSpPr/>
          <p:nvPr/>
        </p:nvSpPr>
        <p:spPr>
          <a:xfrm>
            <a:off x="3371969" y="3751300"/>
            <a:ext cx="306490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Deployment:</a:t>
            </a:r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xmlns="" id="{59062264-8B73-42E5-316E-B828D3675354}"/>
              </a:ext>
            </a:extLst>
          </p:cNvPr>
          <p:cNvSpPr/>
          <p:nvPr/>
        </p:nvSpPr>
        <p:spPr>
          <a:xfrm>
            <a:off x="3408045" y="4196300"/>
            <a:ext cx="32823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Vercel</a:t>
            </a: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/ Render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GitHub, VS Code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583049"/>
            <a:ext cx="33628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Progress Status</a:t>
            </a:r>
          </a:p>
        </p:txBody>
      </p:sp>
      <p:pic>
        <p:nvPicPr>
          <p:cNvPr id="1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33003" y="0"/>
            <a:ext cx="6797397" cy="82296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96835" y="4332514"/>
            <a:ext cx="6797397" cy="2182585"/>
            <a:chOff x="7443788" y="11470719"/>
            <a:chExt cx="6797397" cy="1519238"/>
          </a:xfrm>
        </p:grpSpPr>
        <p:sp>
          <p:nvSpPr>
            <p:cNvPr id="14" name="Text 11"/>
            <p:cNvSpPr/>
            <p:nvPr/>
          </p:nvSpPr>
          <p:spPr>
            <a:xfrm>
              <a:off x="7443788" y="11470719"/>
              <a:ext cx="1854518" cy="18597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50"/>
                </a:lnSpc>
                <a:buNone/>
              </a:pPr>
              <a:r>
                <a:rPr lang="en-US" sz="1150" b="1" dirty="0">
                  <a:solidFill>
                    <a:srgbClr val="0C0D0F"/>
                  </a:solidFill>
                  <a:latin typeface="Hubot Sans Bold" pitchFamily="34" charset="0"/>
                  <a:ea typeface="Hubot Sans Bold" pitchFamily="34" charset="-122"/>
                  <a:cs typeface="Hubot Sans Bold" pitchFamily="34" charset="-120"/>
                </a:rPr>
                <a:t>Database &amp; Security</a:t>
              </a:r>
              <a:endParaRPr lang="en-US" sz="1150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7443788" y="11755874"/>
              <a:ext cx="6797397" cy="1585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250"/>
                </a:lnSpc>
                <a:buNone/>
              </a:pPr>
              <a:r>
                <a:rPr lang="en-US" sz="750" b="1" dirty="0">
                  <a:solidFill>
                    <a:srgbClr val="1E1E1A"/>
                  </a:solidFill>
                  <a:latin typeface="Roboto Condensed" pitchFamily="34" charset="0"/>
                  <a:ea typeface="Roboto Condensed" pitchFamily="34" charset="-122"/>
                  <a:cs typeface="Roboto Condensed" pitchFamily="34" charset="-120"/>
                </a:rPr>
                <a:t>PostgreSQL Foundation:</a:t>
              </a:r>
              <a:r>
                <a:rPr lang="en-US" sz="750" dirty="0">
                  <a:solidFill>
                    <a:srgbClr val="55575A"/>
                  </a:solidFill>
                  <a:latin typeface="Roboto Condensed" pitchFamily="34" charset="0"/>
                  <a:ea typeface="Roboto Condensed" pitchFamily="34" charset="-122"/>
                  <a:cs typeface="Roboto Condensed" pitchFamily="34" charset="-120"/>
                </a:rPr>
                <a:t> Enterprise-grade database ensuring data integrity, ACID compliance, and lightning-fast query performance even with massive datasets.</a:t>
              </a:r>
              <a:endParaRPr lang="en-US" sz="750" dirty="0"/>
            </a:p>
          </p:txBody>
        </p:sp>
        <p:sp>
          <p:nvSpPr>
            <p:cNvPr id="16" name="Text 13"/>
            <p:cNvSpPr/>
            <p:nvPr/>
          </p:nvSpPr>
          <p:spPr>
            <a:xfrm>
              <a:off x="7443788" y="12003762"/>
              <a:ext cx="6797397" cy="1585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250"/>
                </a:lnSpc>
                <a:buNone/>
              </a:pPr>
              <a:r>
                <a:rPr lang="en-US" sz="750" b="1" dirty="0">
                  <a:solidFill>
                    <a:srgbClr val="55575A"/>
                  </a:solidFill>
                  <a:latin typeface="Roboto Condensed" pitchFamily="34" charset="0"/>
                  <a:ea typeface="Roboto Condensed" pitchFamily="34" charset="-122"/>
                  <a:cs typeface="Roboto Condensed" pitchFamily="34" charset="-120"/>
                </a:rPr>
                <a:t>Security Features:</a:t>
              </a:r>
              <a:endParaRPr lang="en-US" sz="750" dirty="0"/>
            </a:p>
          </p:txBody>
        </p:sp>
        <p:sp>
          <p:nvSpPr>
            <p:cNvPr id="17" name="Text 14"/>
            <p:cNvSpPr/>
            <p:nvPr/>
          </p:nvSpPr>
          <p:spPr>
            <a:xfrm>
              <a:off x="7443788" y="12251650"/>
              <a:ext cx="6797397" cy="1585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250"/>
                </a:lnSpc>
                <a:buSzPct val="100000"/>
                <a:buChar char="•"/>
              </a:pPr>
              <a:r>
                <a:rPr lang="en-US" sz="750" dirty="0">
                  <a:solidFill>
                    <a:srgbClr val="55575A"/>
                  </a:solidFill>
                  <a:latin typeface="Roboto Condensed" pitchFamily="34" charset="0"/>
                  <a:ea typeface="Roboto Condensed" pitchFamily="34" charset="-122"/>
                  <a:cs typeface="Roboto Condensed" pitchFamily="34" charset="-120"/>
                </a:rPr>
                <a:t>Multi-factor authentication and OAuth integration</a:t>
              </a:r>
              <a:endParaRPr lang="en-US" sz="750" dirty="0"/>
            </a:p>
          </p:txBody>
        </p:sp>
        <p:sp>
          <p:nvSpPr>
            <p:cNvPr id="18" name="Text 15"/>
            <p:cNvSpPr/>
            <p:nvPr/>
          </p:nvSpPr>
          <p:spPr>
            <a:xfrm>
              <a:off x="7443788" y="12444889"/>
              <a:ext cx="6797397" cy="1585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250"/>
                </a:lnSpc>
                <a:buSzPct val="100000"/>
                <a:buChar char="•"/>
              </a:pPr>
              <a:r>
                <a:rPr lang="en-US" sz="750" dirty="0">
                  <a:solidFill>
                    <a:srgbClr val="55575A"/>
                  </a:solidFill>
                  <a:latin typeface="Roboto Condensed" pitchFamily="34" charset="0"/>
                  <a:ea typeface="Roboto Condensed" pitchFamily="34" charset="-122"/>
                  <a:cs typeface="Roboto Condensed" pitchFamily="34" charset="-120"/>
                </a:rPr>
                <a:t>End-to-end encryption for all user data</a:t>
              </a:r>
              <a:endParaRPr lang="en-US" sz="750" dirty="0"/>
            </a:p>
          </p:txBody>
        </p:sp>
        <p:sp>
          <p:nvSpPr>
            <p:cNvPr id="19" name="Text 16"/>
            <p:cNvSpPr/>
            <p:nvPr/>
          </p:nvSpPr>
          <p:spPr>
            <a:xfrm>
              <a:off x="7443788" y="12638127"/>
              <a:ext cx="6797397" cy="1585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250"/>
                </a:lnSpc>
                <a:buSzPct val="100000"/>
                <a:buChar char="•"/>
              </a:pPr>
              <a:r>
                <a:rPr lang="en-US" sz="750" dirty="0">
                  <a:solidFill>
                    <a:srgbClr val="55575A"/>
                  </a:solidFill>
                  <a:latin typeface="Roboto Condensed" pitchFamily="34" charset="0"/>
                  <a:ea typeface="Roboto Condensed" pitchFamily="34" charset="-122"/>
                  <a:cs typeface="Roboto Condensed" pitchFamily="34" charset="-120"/>
                </a:rPr>
                <a:t>Regular security audits and penetration testing</a:t>
              </a:r>
              <a:endParaRPr lang="en-US" sz="750" dirty="0"/>
            </a:p>
          </p:txBody>
        </p:sp>
        <p:sp>
          <p:nvSpPr>
            <p:cNvPr id="20" name="Text 17"/>
            <p:cNvSpPr/>
            <p:nvPr/>
          </p:nvSpPr>
          <p:spPr>
            <a:xfrm>
              <a:off x="7443788" y="12831366"/>
              <a:ext cx="6797397" cy="1585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250"/>
                </a:lnSpc>
                <a:buSzPct val="100000"/>
                <a:buChar char="•"/>
              </a:pPr>
              <a:r>
                <a:rPr lang="en-US" sz="750" dirty="0">
                  <a:solidFill>
                    <a:srgbClr val="55575A"/>
                  </a:solidFill>
                  <a:latin typeface="Roboto Condensed" pitchFamily="34" charset="0"/>
                  <a:ea typeface="Roboto Condensed" pitchFamily="34" charset="-122"/>
                  <a:cs typeface="Roboto Condensed" pitchFamily="34" charset="-120"/>
                </a:rPr>
                <a:t>GDPR and SOC 2 compliance ready</a:t>
              </a:r>
              <a:endParaRPr lang="en-US" sz="75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70AE663-8D59-7218-7893-0D6A3A8A406B}"/>
              </a:ext>
            </a:extLst>
          </p:cNvPr>
          <p:cNvSpPr txBox="1"/>
          <p:nvPr/>
        </p:nvSpPr>
        <p:spPr>
          <a:xfrm>
            <a:off x="289203" y="1965466"/>
            <a:ext cx="7315200" cy="2054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8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1: Project Setup, React Scaffolding, Dependency Installation.</a:t>
            </a: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8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2: Frontend Development Ongoing (UI/UX from Figma).</a:t>
            </a: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8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3: Authentication Complete using Clerk API.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5486400" cy="82295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7709"/>
            <a:ext cx="748129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Advantages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635443"/>
            <a:ext cx="992267" cy="146101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02895" y="1682880"/>
            <a:ext cx="6365796" cy="1072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Saves time and effort in creative tasks.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2000" dirty="0">
              <a:solidFill>
                <a:srgbClr val="55575A"/>
              </a:solidFill>
              <a:latin typeface="Roboto Condensed" pitchFamily="34" charset="0"/>
              <a:ea typeface="Roboto Condensed" pitchFamily="34" charset="-122"/>
              <a:cs typeface="Roboto Condensed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Offers multiple AI tools in one platform (no fragmented apps).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2000" dirty="0">
              <a:solidFill>
                <a:srgbClr val="55575A"/>
              </a:solidFill>
              <a:latin typeface="Roboto Condensed" pitchFamily="34" charset="0"/>
              <a:ea typeface="Roboto Condensed" pitchFamily="34" charset="-122"/>
              <a:cs typeface="Roboto Condensed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SaaS-based: accessible from anywhere.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2000" dirty="0">
              <a:solidFill>
                <a:srgbClr val="55575A"/>
              </a:solidFill>
              <a:latin typeface="Roboto Condensed" pitchFamily="34" charset="0"/>
              <a:ea typeface="Roboto Condensed" pitchFamily="34" charset="-122"/>
              <a:cs typeface="Roboto Condensed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Affordable compared to premium design tools.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2000" dirty="0">
              <a:solidFill>
                <a:srgbClr val="55575A"/>
              </a:solidFill>
              <a:latin typeface="Roboto Condensed" pitchFamily="34" charset="0"/>
              <a:ea typeface="Roboto Condensed" pitchFamily="34" charset="-122"/>
              <a:cs typeface="Roboto Condensed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Responsive, clean UI for technical and non-technical users.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096458"/>
            <a:ext cx="992267" cy="1461016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557474"/>
            <a:ext cx="992267" cy="1461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9399247-4853-0FDC-E1BD-E579836EA04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486400" y="7802046"/>
            <a:ext cx="9144000" cy="4275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6EFF3B9-F2D0-DC5B-0BFF-D7AFEDF5F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
            <a:extLst>
              <a:ext uri="{FF2B5EF4-FFF2-40B4-BE49-F238E27FC236}">
                <a16:creationId xmlns:a16="http://schemas.microsoft.com/office/drawing/2014/main" xmlns="" id="{F51F8782-1610-9672-8869-5505281FA3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1"/>
            <a:ext cx="5486400" cy="8229599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xmlns="" id="{205209E0-A942-5C1C-1036-C27F574BD742}"/>
              </a:ext>
            </a:extLst>
          </p:cNvPr>
          <p:cNvSpPr/>
          <p:nvPr/>
        </p:nvSpPr>
        <p:spPr>
          <a:xfrm>
            <a:off x="6280190" y="717709"/>
            <a:ext cx="748129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Disadvantages</a:t>
            </a: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xmlns="" id="{1A06F0EF-8338-4A8C-2267-FE063243F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635443"/>
            <a:ext cx="992267" cy="1461016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xmlns="" id="{A180EEF0-FE53-B13B-9DFF-5C231D7269F0}"/>
              </a:ext>
            </a:extLst>
          </p:cNvPr>
          <p:cNvSpPr/>
          <p:nvPr/>
        </p:nvSpPr>
        <p:spPr>
          <a:xfrm>
            <a:off x="7521615" y="1874698"/>
            <a:ext cx="6365796" cy="1072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Limited to image &amp; title generation (no full video editing).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2000" dirty="0">
              <a:solidFill>
                <a:srgbClr val="55575A"/>
              </a:solidFill>
              <a:latin typeface="Roboto Condensed" pitchFamily="34" charset="0"/>
              <a:ea typeface="Roboto Condensed" pitchFamily="34" charset="-122"/>
              <a:cs typeface="Roboto Condensed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Relies on third-party AI APIs (dependency risk).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2000" dirty="0">
              <a:solidFill>
                <a:srgbClr val="55575A"/>
              </a:solidFill>
              <a:latin typeface="Roboto Condensed" pitchFamily="34" charset="0"/>
              <a:ea typeface="Roboto Condensed" pitchFamily="34" charset="-122"/>
              <a:cs typeface="Roboto Condensed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Premium features require subscription (not fully free).</a:t>
            </a:r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xmlns="" id="{050590D3-0A24-06DC-87D1-557ABB8C8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096458"/>
            <a:ext cx="992267" cy="1461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970AFF6-9A00-0A22-8EBF-F08AE19346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86400" y="7802046"/>
            <a:ext cx="9143999" cy="42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5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184EF65-A021-6CEB-2393-E1641E9DE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xmlns="" id="{05755EF3-2895-F553-FCDF-243F8A24DDE4}"/>
              </a:ext>
            </a:extLst>
          </p:cNvPr>
          <p:cNvSpPr/>
          <p:nvPr/>
        </p:nvSpPr>
        <p:spPr>
          <a:xfrm>
            <a:off x="396835" y="583049"/>
            <a:ext cx="33628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40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Future Scope</a:t>
            </a:r>
          </a:p>
        </p:txBody>
      </p:sp>
      <p:pic>
        <p:nvPicPr>
          <p:cNvPr id="13" name="Image 0">
            <a:extLst>
              <a:ext uri="{FF2B5EF4-FFF2-40B4-BE49-F238E27FC236}">
                <a16:creationId xmlns:a16="http://schemas.microsoft.com/office/drawing/2014/main" xmlns="" id="{8ECCDB8F-735E-A136-7315-8C942046E2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33003" y="0"/>
            <a:ext cx="6797397" cy="8229599"/>
          </a:xfrm>
          <a:prstGeom prst="rect">
            <a:avLst/>
          </a:prstGeom>
        </p:spPr>
      </p:pic>
      <p:sp>
        <p:nvSpPr>
          <p:cNvPr id="14" name="Text 11">
            <a:extLst>
              <a:ext uri="{FF2B5EF4-FFF2-40B4-BE49-F238E27FC236}">
                <a16:creationId xmlns:a16="http://schemas.microsoft.com/office/drawing/2014/main" xmlns="" id="{2C2E89C3-DA1B-F16F-84FB-CC8C8AA18C0A}"/>
              </a:ext>
            </a:extLst>
          </p:cNvPr>
          <p:cNvSpPr/>
          <p:nvPr/>
        </p:nvSpPr>
        <p:spPr>
          <a:xfrm>
            <a:off x="7443788" y="11470719"/>
            <a:ext cx="185451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Database &amp; Security</a:t>
            </a:r>
            <a:endParaRPr lang="en-US" sz="115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xmlns="" id="{D1B721A4-A4FE-DFEC-4FDC-1F2228B57600}"/>
              </a:ext>
            </a:extLst>
          </p:cNvPr>
          <p:cNvSpPr/>
          <p:nvPr/>
        </p:nvSpPr>
        <p:spPr>
          <a:xfrm>
            <a:off x="7443788" y="11755874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1E1E1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PostgreSQL Foundation:</a:t>
            </a:r>
            <a:r>
              <a:rPr lang="en-US" sz="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Enterprise-grade database ensuring data integrity, ACID compliance, and lightning-fast query performance even with massive datasets.</a:t>
            </a:r>
            <a:endParaRPr lang="en-US" sz="75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xmlns="" id="{B0A1B061-CDF9-1910-74DD-0E6CB4A91676}"/>
              </a:ext>
            </a:extLst>
          </p:cNvPr>
          <p:cNvSpPr/>
          <p:nvPr/>
        </p:nvSpPr>
        <p:spPr>
          <a:xfrm>
            <a:off x="7443788" y="12003762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Security Features:</a:t>
            </a:r>
            <a:endParaRPr lang="en-US" sz="750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xmlns="" id="{F0358088-DE2C-8A8E-29A5-3FE28042D562}"/>
              </a:ext>
            </a:extLst>
          </p:cNvPr>
          <p:cNvSpPr/>
          <p:nvPr/>
        </p:nvSpPr>
        <p:spPr>
          <a:xfrm>
            <a:off x="7443788" y="12251650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Multi-factor authentication and OAuth integration</a:t>
            </a:r>
            <a:endParaRPr lang="en-US" sz="750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xmlns="" id="{05EF4AAE-43A6-27F7-F035-698CB341DCF0}"/>
              </a:ext>
            </a:extLst>
          </p:cNvPr>
          <p:cNvSpPr/>
          <p:nvPr/>
        </p:nvSpPr>
        <p:spPr>
          <a:xfrm>
            <a:off x="7443788" y="12444889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End-to-end encryption for all user data</a:t>
            </a:r>
            <a:endParaRPr lang="en-US" sz="75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xmlns="" id="{FD43318D-581D-DF57-414C-0F058486B045}"/>
              </a:ext>
            </a:extLst>
          </p:cNvPr>
          <p:cNvSpPr/>
          <p:nvPr/>
        </p:nvSpPr>
        <p:spPr>
          <a:xfrm>
            <a:off x="7443788" y="12638127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Regular security audits and penetration testing</a:t>
            </a:r>
            <a:endParaRPr lang="en-US" sz="750" dirty="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xmlns="" id="{2367BE80-0524-7EC3-5CAD-861C701B9939}"/>
              </a:ext>
            </a:extLst>
          </p:cNvPr>
          <p:cNvSpPr/>
          <p:nvPr/>
        </p:nvSpPr>
        <p:spPr>
          <a:xfrm>
            <a:off x="7443788" y="12831366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GDPR and SOC 2 compliance ready</a:t>
            </a:r>
            <a:endParaRPr lang="en-US" sz="7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3F69039-1C10-15A8-7D82-C609732F3FA1}"/>
              </a:ext>
            </a:extLst>
          </p:cNvPr>
          <p:cNvSpPr txBox="1"/>
          <p:nvPr/>
        </p:nvSpPr>
        <p:spPr>
          <a:xfrm>
            <a:off x="136803" y="1294033"/>
            <a:ext cx="7543800" cy="6105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8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Advanced AI-powered video editing tools.</a:t>
            </a: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8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Social Media Post Scheduler: Generate and schedule posts across platforms.</a:t>
            </a: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8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Integrate a full-featured payment gateway (Stripe, Paddle). Implement multiple subscription tiers (Basic, Pro, Enterprise).</a:t>
            </a: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8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Mobile app version for better accessibility.</a:t>
            </a: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8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Support for multi-language AI outputs.</a:t>
            </a: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8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Enhanced team collaboration features.</a:t>
            </a: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8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Integration with cloud storage services (Google Drive, Dropbox).</a:t>
            </a: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8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Exploring NFT/blockchain ownership for digital assets.</a:t>
            </a: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8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History &amp; Save Features: Allow users to view and download their generation history.</a:t>
            </a:r>
          </a:p>
        </p:txBody>
      </p:sp>
    </p:spTree>
    <p:extLst>
      <p:ext uri="{BB962C8B-B14F-4D97-AF65-F5344CB8AC3E}">
        <p14:creationId xmlns:p14="http://schemas.microsoft.com/office/powerpoint/2010/main" val="672999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542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Hubot Sans Bold</vt:lpstr>
      <vt:lpstr>Arial</vt:lpstr>
      <vt:lpstr>Roboto Condensed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Microsoft account</cp:lastModifiedBy>
  <cp:revision>4</cp:revision>
  <dcterms:created xsi:type="dcterms:W3CDTF">2025-09-15T18:36:24Z</dcterms:created>
  <dcterms:modified xsi:type="dcterms:W3CDTF">2025-12-25T18:03:23Z</dcterms:modified>
</cp:coreProperties>
</file>